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262" r:id="rId13"/>
    <p:sldId id="317" r:id="rId14"/>
    <p:sldId id="311" r:id="rId15"/>
    <p:sldId id="312" r:id="rId16"/>
    <p:sldId id="313" r:id="rId17"/>
    <p:sldId id="314" r:id="rId18"/>
    <p:sldId id="316" r:id="rId19"/>
    <p:sldId id="315" r:id="rId20"/>
    <p:sldId id="277" r:id="rId21"/>
    <p:sldId id="292" r:id="rId22"/>
    <p:sldId id="299" r:id="rId23"/>
    <p:sldId id="291" r:id="rId24"/>
    <p:sldId id="271" r:id="rId25"/>
    <p:sldId id="309" r:id="rId26"/>
    <p:sldId id="27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0909" autoAdjust="0"/>
  </p:normalViewPr>
  <p:slideViewPr>
    <p:cSldViewPr showGuides="1">
      <p:cViewPr varScale="1">
        <p:scale>
          <a:sx n="83" d="100"/>
          <a:sy n="83" d="100"/>
        </p:scale>
        <p:origin x="1498" y="82"/>
      </p:cViewPr>
      <p:guideLst>
        <p:guide orient="horz" pos="2156"/>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1"/>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5" indent="0" algn="ctr">
              <a:buNone/>
              <a:defRPr sz="1500"/>
            </a:lvl2pPr>
            <a:lvl3pPr marL="685809" indent="0" algn="ctr">
              <a:buNone/>
              <a:defRPr sz="1350"/>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1"/>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5" indent="0">
              <a:buNone/>
              <a:defRPr sz="1500">
                <a:solidFill>
                  <a:schemeClr val="tx1">
                    <a:tint val="75000"/>
                  </a:schemeClr>
                </a:solidFill>
              </a:defRPr>
            </a:lvl2pPr>
            <a:lvl3pPr marL="685809" indent="0">
              <a:buNone/>
              <a:defRPr sz="1350">
                <a:solidFill>
                  <a:schemeClr val="tx1">
                    <a:tint val="75000"/>
                  </a:schemeClr>
                </a:solidFill>
              </a:defRPr>
            </a:lvl3pPr>
            <a:lvl4pPr marL="1028713" indent="0">
              <a:buNone/>
              <a:defRPr sz="1200">
                <a:solidFill>
                  <a:schemeClr val="tx1">
                    <a:tint val="75000"/>
                  </a:schemeClr>
                </a:solidFill>
              </a:defRPr>
            </a:lvl4pPr>
            <a:lvl5pPr marL="1371617" indent="0">
              <a:buNone/>
              <a:defRPr sz="1200">
                <a:solidFill>
                  <a:schemeClr val="tx1">
                    <a:tint val="75000"/>
                  </a:schemeClr>
                </a:solidFill>
              </a:defRPr>
            </a:lvl5pPr>
            <a:lvl6pPr marL="1714522" indent="0">
              <a:buNone/>
              <a:defRPr sz="1200">
                <a:solidFill>
                  <a:schemeClr val="tx1">
                    <a:tint val="75000"/>
                  </a:schemeClr>
                </a:solidFill>
              </a:defRPr>
            </a:lvl6pPr>
            <a:lvl7pPr marL="2057426" indent="0">
              <a:buNone/>
              <a:defRPr sz="1200">
                <a:solidFill>
                  <a:schemeClr val="tx1">
                    <a:tint val="75000"/>
                  </a:schemeClr>
                </a:solidFill>
              </a:defRPr>
            </a:lvl7pPr>
            <a:lvl8pPr marL="2400330" indent="0">
              <a:buNone/>
              <a:defRPr sz="1200">
                <a:solidFill>
                  <a:schemeClr val="tx1">
                    <a:tint val="75000"/>
                  </a:schemeClr>
                </a:solidFill>
              </a:defRPr>
            </a:lvl8pPr>
            <a:lvl9pPr marL="2743234"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5" indent="0">
              <a:buNone/>
              <a:defRPr sz="1500" b="1"/>
            </a:lvl2pPr>
            <a:lvl3pPr marL="685809" indent="0">
              <a:buNone/>
              <a:defRPr sz="1350"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4"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5" indent="0">
              <a:buNone/>
              <a:defRPr sz="1500" b="1"/>
            </a:lvl2pPr>
            <a:lvl3pPr marL="685809" indent="0">
              <a:buNone/>
              <a:defRPr sz="1350"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5" indent="0">
              <a:buNone/>
              <a:defRPr sz="1050"/>
            </a:lvl2pPr>
            <a:lvl3pPr marL="685809" indent="0">
              <a:buNone/>
              <a:defRPr sz="900"/>
            </a:lvl3pPr>
            <a:lvl4pPr marL="1028713" indent="0">
              <a:buNone/>
              <a:defRPr sz="750"/>
            </a:lvl4pPr>
            <a:lvl5pPr marL="1371617" indent="0">
              <a:buNone/>
              <a:defRPr sz="750"/>
            </a:lvl5pPr>
            <a:lvl6pPr marL="1714522" indent="0">
              <a:buNone/>
              <a:defRPr sz="750"/>
            </a:lvl6pPr>
            <a:lvl7pPr marL="2057426" indent="0">
              <a:buNone/>
              <a:defRPr sz="750"/>
            </a:lvl7pPr>
            <a:lvl8pPr marL="2400330" indent="0">
              <a:buNone/>
              <a:defRPr sz="750"/>
            </a:lvl8pPr>
            <a:lvl9pPr marL="274323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5" indent="0">
              <a:buNone/>
              <a:defRPr sz="2100"/>
            </a:lvl2pPr>
            <a:lvl3pPr marL="685809"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4"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5" indent="0">
              <a:buNone/>
              <a:defRPr sz="1050"/>
            </a:lvl2pPr>
            <a:lvl3pPr marL="685809" indent="0">
              <a:buNone/>
              <a:defRPr sz="900"/>
            </a:lvl3pPr>
            <a:lvl4pPr marL="1028713" indent="0">
              <a:buNone/>
              <a:defRPr sz="750"/>
            </a:lvl4pPr>
            <a:lvl5pPr marL="1371617" indent="0">
              <a:buNone/>
              <a:defRPr sz="750"/>
            </a:lvl5pPr>
            <a:lvl6pPr marL="1714522" indent="0">
              <a:buNone/>
              <a:defRPr sz="750"/>
            </a:lvl6pPr>
            <a:lvl7pPr marL="2057426" indent="0">
              <a:buNone/>
              <a:defRPr sz="750"/>
            </a:lvl7pPr>
            <a:lvl8pPr marL="2400330" indent="0">
              <a:buNone/>
              <a:defRPr sz="750"/>
            </a:lvl8pPr>
            <a:lvl9pPr marL="274323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10/2/2023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10/2/2023</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11"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5" lvl="0" indent="-342905" algn="l" defTabSz="914411"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60" lvl="1" indent="-285754" algn="l" defTabSz="914411"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14" lvl="2" indent="-228603" algn="l" defTabSz="914411"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20" lvl="3"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26" lvl="4"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31" lvl="5"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37" lvl="6"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43" lvl="7"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49" lvl="8"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11"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6" lvl="1"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11" lvl="2"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17" lvl="3"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23" lvl="4"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29" lvl="5"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34" lvl="6"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40" lvl="7"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46" lvl="8"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597" indent="-228597"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857875" cy="3475952"/>
          </a:xfrm>
          <a:prstGeom prst="rect">
            <a:avLst/>
          </a:prstGeom>
          <a:noFill/>
        </p:spPr>
        <p:txBody>
          <a:bodyPr wrap="square" rtlCol="0">
            <a:spAutoFit/>
          </a:bodyPr>
          <a:lstStyle/>
          <a:p>
            <a:pPr algn="l">
              <a:lnSpc>
                <a:spcPct val="150000"/>
              </a:lnSpc>
              <a:buClrTx/>
              <a:buSzTx/>
              <a:buNone/>
            </a:pPr>
            <a:r>
              <a:rPr lang="en-US" dirty="0">
                <a:latin typeface="Times New Roman" panose="02020603050405020304" pitchFamily="18" charset="0"/>
                <a:cs typeface="Times New Roman" panose="02020603050405020304" pitchFamily="18" charset="0"/>
                <a:sym typeface="+mn-ea"/>
              </a:rPr>
              <a:t>1.Bhoknal Gayatri Satish(Roll no.07)                            2.Varpe Aditya Rajendra(Roll no.66)                            3.Waman Onkar Uttam  (Roll no.69)                            4.Zanjare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endParaRPr lang="en-US" b="1" dirty="0">
              <a:latin typeface="Times New Roman" panose="02020603050405020304" pitchFamily="18" charset="0"/>
              <a:cs typeface="Times New Roman" panose="02020603050405020304" pitchFamily="18" charset="0"/>
            </a:endParaRPr>
          </a:p>
          <a:p>
            <a:endParaRPr lang="en-IN" dirty="0">
              <a:solidFill>
                <a:srgbClr val="FF0000"/>
              </a:solidFill>
            </a:endParaRPr>
          </a:p>
          <a:p>
            <a:pPr marL="171448" indent="-171448" algn="ctr" defTabSz="685792">
              <a:lnSpc>
                <a:spcPct val="150000"/>
              </a:lnSpc>
              <a:spcBef>
                <a:spcPts val="751"/>
              </a:spcBef>
              <a:buFont typeface="Arial" panose="020B0604020202020204" pitchFamily="34" charset="0"/>
            </a:pP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3" name="Picture 2">
            <a:extLst>
              <a:ext uri="{FF2B5EF4-FFF2-40B4-BE49-F238E27FC236}">
                <a16:creationId xmlns:a16="http://schemas.microsoft.com/office/drawing/2014/main" id="{8A598603-E61D-EE5B-B6E3-89F6BC0CD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896" y="685800"/>
            <a:ext cx="5926207" cy="6172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Explanation of Block Diagram </a:t>
            </a:r>
          </a:p>
        </p:txBody>
      </p:sp>
      <p:sp>
        <p:nvSpPr>
          <p:cNvPr id="5" name="Content Placeholder 4"/>
          <p:cNvSpPr>
            <a:spLocks noGrp="1"/>
          </p:cNvSpPr>
          <p:nvPr>
            <p:ph idx="1"/>
          </p:nvPr>
        </p:nvSpPr>
        <p:spPr>
          <a:xfrm>
            <a:off x="27709" y="919019"/>
            <a:ext cx="5555493" cy="5710381"/>
          </a:xfrm>
        </p:spPr>
        <p:txBody>
          <a:bodyPr>
            <a:normAutofit fontScale="97500"/>
          </a:bodyPr>
          <a:lstStyle/>
          <a:p>
            <a:pPr algn="just">
              <a:lnSpc>
                <a:spcPct val="150000"/>
              </a:lnSpc>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Bridge rectifier: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9B2C1A6-5E16-D665-CAAB-3E0204582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a:extLst>
              <a:ext uri="{FF2B5EF4-FFF2-40B4-BE49-F238E27FC236}">
                <a16:creationId xmlns:a16="http://schemas.microsoft.com/office/drawing/2014/main" id="{D5ECD82F-2D00-FE54-7C98-DD0EE2638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124" y="2961357"/>
            <a:ext cx="3816925" cy="3816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CE7122-AAA5-F42C-EC20-4C000033A698}"/>
              </a:ext>
            </a:extLst>
          </p:cNvPr>
          <p:cNvSpPr txBox="1"/>
          <p:nvPr/>
        </p:nvSpPr>
        <p:spPr>
          <a:xfrm>
            <a:off x="0" y="3048000"/>
            <a:ext cx="5372101" cy="3046988"/>
          </a:xfrm>
          <a:prstGeom prst="rect">
            <a:avLst/>
          </a:prstGeom>
          <a:noFill/>
        </p:spPr>
        <p:txBody>
          <a:bodyPr wrap="square" rtlCol="0">
            <a:spAutoFit/>
          </a:bodyPr>
          <a:lstStyle/>
          <a:p>
            <a:pPr marL="285748" indent="-285748">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recognition module:</a:t>
            </a:r>
            <a:r>
              <a:rPr lang="en-US" sz="1600" dirty="0">
                <a:latin typeface="Times New Roman" panose="02020603050405020304" pitchFamily="18" charset="0"/>
                <a:cs typeface="Times New Roman" panose="02020603050405020304" pitchFamily="18" charset="0"/>
              </a:rPr>
              <a:t> </a:t>
            </a:r>
          </a:p>
          <a:p>
            <a:pPr lvl="1"/>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 It supports up to 80 voice commands in all.</a:t>
            </a:r>
          </a:p>
          <a:p>
            <a:pPr lvl="1"/>
            <a:r>
              <a:rPr lang="en-US" sz="1600" dirty="0">
                <a:latin typeface="Times New Roman" panose="02020603050405020304" pitchFamily="18" charset="0"/>
                <a:cs typeface="Times New Roman" panose="02020603050405020304" pitchFamily="18" charset="0"/>
              </a:rPr>
              <a:t> Max 7 voice commands could </a:t>
            </a:r>
          </a:p>
          <a:p>
            <a:pPr lvl="1"/>
            <a:r>
              <a:rPr lang="en-US" sz="1600" dirty="0">
                <a:latin typeface="Times New Roman" panose="02020603050405020304" pitchFamily="18" charset="0"/>
                <a:cs typeface="Times New Roman" panose="02020603050405020304" pitchFamily="18" charset="0"/>
              </a:rPr>
              <a:t>work at the same time. Any sound</a:t>
            </a:r>
          </a:p>
          <a:p>
            <a:pPr lvl="1"/>
            <a:r>
              <a:rPr lang="en-US" sz="1600" dirty="0">
                <a:latin typeface="Times New Roman" panose="02020603050405020304" pitchFamily="18" charset="0"/>
                <a:cs typeface="Times New Roman" panose="02020603050405020304" pitchFamily="18" charset="0"/>
              </a:rPr>
              <a:t> could be trained as the command. </a:t>
            </a:r>
          </a:p>
          <a:p>
            <a:pPr lvl="1"/>
            <a:r>
              <a:rPr lang="en-US" sz="1600" dirty="0">
                <a:latin typeface="Times New Roman" panose="02020603050405020304" pitchFamily="18" charset="0"/>
                <a:cs typeface="Times New Roman" panose="02020603050405020304" pitchFamily="18" charset="0"/>
              </a:rPr>
              <a:t>Users need to train the module first </a:t>
            </a:r>
          </a:p>
          <a:p>
            <a:pPr lvl="1"/>
            <a:r>
              <a:rPr lang="en-US" sz="1600" dirty="0">
                <a:latin typeface="Times New Roman" panose="02020603050405020304" pitchFamily="18" charset="0"/>
                <a:cs typeface="Times New Roman" panose="02020603050405020304" pitchFamily="18" charset="0"/>
              </a:rPr>
              <a:t>before let it recognizing any voice </a:t>
            </a:r>
          </a:p>
          <a:p>
            <a:pPr lvl="1"/>
            <a:r>
              <a:rPr lang="en-US" sz="1600" dirty="0">
                <a:latin typeface="Times New Roman" panose="02020603050405020304" pitchFamily="18" charset="0"/>
                <a:cs typeface="Times New Roman" panose="02020603050405020304" pitchFamily="18" charset="0"/>
              </a:rPr>
              <a:t>command.</a:t>
            </a:r>
            <a:endParaRPr lang="en-IN" sz="16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3260B3A-1547-0550-8023-AD71FB4ED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49883" y="1160317"/>
            <a:ext cx="4426524" cy="7592290"/>
          </a:xfrm>
          <a:prstGeom prst="rect">
            <a:avLst/>
          </a:prstGeom>
        </p:spPr>
      </p:pic>
      <p:pic>
        <p:nvPicPr>
          <p:cNvPr id="10" name="Picture 9">
            <a:extLst>
              <a:ext uri="{FF2B5EF4-FFF2-40B4-BE49-F238E27FC236}">
                <a16:creationId xmlns:a16="http://schemas.microsoft.com/office/drawing/2014/main" id="{1A486E2C-A3D8-561E-81D6-3C2F09B3E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029200" y="-457200"/>
            <a:ext cx="3816925" cy="3816925"/>
          </a:xfrm>
          <a:prstGeom prst="rect">
            <a:avLst/>
          </a:prstGeom>
        </p:spPr>
      </p:pic>
      <p:sp>
        <p:nvSpPr>
          <p:cNvPr id="11" name="TextBox 10">
            <a:extLst>
              <a:ext uri="{FF2B5EF4-FFF2-40B4-BE49-F238E27FC236}">
                <a16:creationId xmlns:a16="http://schemas.microsoft.com/office/drawing/2014/main" id="{731463AC-0CA5-43AE-759C-6E1F1A79CCB1}"/>
              </a:ext>
            </a:extLst>
          </p:cNvPr>
          <p:cNvSpPr txBox="1"/>
          <p:nvPr/>
        </p:nvSpPr>
        <p:spPr>
          <a:xfrm>
            <a:off x="25078" y="304800"/>
            <a:ext cx="4355657"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Multi output dc power supply:</a:t>
            </a:r>
            <a:r>
              <a:rPr lang="en-US" sz="1600" dirty="0">
                <a:latin typeface="Times New Roman" panose="02020603050405020304" pitchFamily="18" charset="0"/>
                <a:cs typeface="Times New Roman" panose="02020603050405020304" pitchFamily="18" charset="0"/>
              </a:rPr>
              <a:t> Provides multiple DC voltages for different values for the different application.</a:t>
            </a:r>
          </a:p>
          <a:p>
            <a:endParaRPr lang="en-IN" sz="1600" dirty="0"/>
          </a:p>
        </p:txBody>
      </p:sp>
    </p:spTree>
    <p:extLst>
      <p:ext uri="{BB962C8B-B14F-4D97-AF65-F5344CB8AC3E}">
        <p14:creationId xmlns:p14="http://schemas.microsoft.com/office/powerpoint/2010/main" val="225072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AFD40-065D-DB0C-EA78-11D0334D2A3F}"/>
              </a:ext>
            </a:extLst>
          </p:cNvPr>
          <p:cNvSpPr>
            <a:spLocks noGrp="1"/>
          </p:cNvSpPr>
          <p:nvPr>
            <p:ph idx="1"/>
          </p:nvPr>
        </p:nvSpPr>
        <p:spPr>
          <a:xfrm>
            <a:off x="152400" y="228600"/>
            <a:ext cx="8839200" cy="6400800"/>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fontAlgn="ctr">
              <a:buNone/>
            </a:pPr>
            <a:r>
              <a:rPr lang="en-US" sz="1600" dirty="0">
                <a:latin typeface="Times New Roman" panose="02020603050405020304" pitchFamily="18" charset="0"/>
                <a:cs typeface="Times New Roman" panose="02020603050405020304" pitchFamily="18" charset="0"/>
              </a:rPr>
              <a:t>The ATmega2560 has the following features: </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a:t>
            </a:r>
          </a:p>
          <a:p>
            <a:pPr marL="0" indent="0" algn="l">
              <a:buNone/>
            </a:pPr>
            <a:r>
              <a:rPr lang="en-US" sz="1600" dirty="0">
                <a:latin typeface="Times New Roman" panose="02020603050405020304" pitchFamily="18" charset="0"/>
                <a:cs typeface="Times New Roman" panose="02020603050405020304" pitchFamily="18" charset="0"/>
              </a:rPr>
              <a:t>       be used as PWM outputs)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ICSP header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Reset button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0" indent="0" algn="l">
              <a:buNone/>
            </a:pPr>
            <a:r>
              <a:rPr lang="en-US" sz="1600" dirty="0">
                <a:latin typeface="Times New Roman" panose="02020603050405020304" pitchFamily="18" charset="0"/>
                <a:cs typeface="Times New Roman" panose="02020603050405020304" pitchFamily="18" charset="0"/>
              </a:rPr>
              <a:t>       is used for the bootloader)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C8B8B6C-CCE7-FB5E-2AB4-A8284C6D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5486400" cy="3543300"/>
          </a:xfrm>
          <a:prstGeom prst="rect">
            <a:avLst/>
          </a:prstGeom>
        </p:spPr>
      </p:pic>
    </p:spTree>
    <p:extLst>
      <p:ext uri="{BB962C8B-B14F-4D97-AF65-F5344CB8AC3E}">
        <p14:creationId xmlns:p14="http://schemas.microsoft.com/office/powerpoint/2010/main" val="228108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C76A9-454A-82A5-0F36-DD775D6914D2}"/>
              </a:ext>
            </a:extLst>
          </p:cNvPr>
          <p:cNvSpPr>
            <a:spLocks noGrp="1"/>
          </p:cNvSpPr>
          <p:nvPr>
            <p:ph idx="1"/>
          </p:nvPr>
        </p:nvSpPr>
        <p:spPr>
          <a:xfrm>
            <a:off x="457200" y="0"/>
            <a:ext cx="8656782" cy="5105399"/>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Here are some specifications for a 16x2 LCD display: </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VDC</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algn="just">
              <a:lnSpc>
                <a:spcPct val="150000"/>
              </a:lnSpc>
            </a:pPr>
            <a:r>
              <a:rPr lang="en-US" sz="1600" dirty="0">
                <a:latin typeface="Times New Roman" panose="02020603050405020304" pitchFamily="18" charset="0"/>
                <a:cs typeface="Times New Roman" panose="02020603050405020304" pitchFamily="18" charset="0"/>
              </a:rPr>
              <a:t>Character pixels: 5 W x 7 H</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B039023-2C0E-D3DB-F915-120B205F1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87" y="3415145"/>
            <a:ext cx="5238095" cy="4323695"/>
          </a:xfrm>
          <a:prstGeom prst="rect">
            <a:avLst/>
          </a:prstGeom>
        </p:spPr>
      </p:pic>
    </p:spTree>
    <p:extLst>
      <p:ext uri="{BB962C8B-B14F-4D97-AF65-F5344CB8AC3E}">
        <p14:creationId xmlns:p14="http://schemas.microsoft.com/office/powerpoint/2010/main" val="56333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4CD95-62B9-615D-1F69-9401BF3CA09A}"/>
              </a:ext>
            </a:extLst>
          </p:cNvPr>
          <p:cNvSpPr>
            <a:spLocks noGrp="1"/>
          </p:cNvSpPr>
          <p:nvPr>
            <p:ph idx="1"/>
          </p:nvPr>
        </p:nvSpPr>
        <p:spPr>
          <a:xfrm>
            <a:off x="609600" y="11548"/>
            <a:ext cx="85344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Buzzer:</a:t>
            </a:r>
            <a:r>
              <a:rPr lang="en-US" sz="1600" dirty="0">
                <a:latin typeface="Times New Roman" panose="02020603050405020304" pitchFamily="18" charset="0"/>
                <a:cs typeface="Times New Roman" panose="02020603050405020304" pitchFamily="18" charset="0"/>
              </a:rPr>
              <a:t> Provides audible feedback to the user. It can also be used as a siren sound when the lift is overloaded or motor in overheated, etc.</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Audio player module:</a:t>
            </a:r>
            <a:r>
              <a:rPr lang="en-US" sz="1600" dirty="0">
                <a:latin typeface="Times New Roman" panose="02020603050405020304" pitchFamily="18" charset="0"/>
                <a:cs typeface="Times New Roman" panose="02020603050405020304" pitchFamily="18" charset="0"/>
              </a:rPr>
              <a:t> Plays audio cues, such as "Going up" and "Arrived at your floor.“</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This Module is a reusable mass storage voice module, that can plug a maximum capacity of 1GB SD card memory and can load the WAV and AD4 audio. Supports the FAT file system SD carrier.</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Supports the playing of 4Bit ADCPM format files. Recognize the voice files automatically.</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Support microprocessors and key control.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a:extLst>
              <a:ext uri="{FF2B5EF4-FFF2-40B4-BE49-F238E27FC236}">
                <a16:creationId xmlns:a16="http://schemas.microsoft.com/office/drawing/2014/main" id="{E6CEDBE2-473C-FE1F-764F-79F4023E2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343400"/>
            <a:ext cx="3067051" cy="3067051"/>
          </a:xfrm>
          <a:prstGeom prst="rect">
            <a:avLst/>
          </a:prstGeom>
        </p:spPr>
      </p:pic>
      <p:pic>
        <p:nvPicPr>
          <p:cNvPr id="4" name="Picture 3">
            <a:extLst>
              <a:ext uri="{FF2B5EF4-FFF2-40B4-BE49-F238E27FC236}">
                <a16:creationId xmlns:a16="http://schemas.microsoft.com/office/drawing/2014/main" id="{FE4FAE3A-4D15-AF4D-D3D7-F3FCF8829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154" y="4858686"/>
            <a:ext cx="3019846" cy="1486107"/>
          </a:xfrm>
          <a:prstGeom prst="rect">
            <a:avLst/>
          </a:prstGeom>
        </p:spPr>
      </p:pic>
      <p:pic>
        <p:nvPicPr>
          <p:cNvPr id="6" name="Picture 5">
            <a:extLst>
              <a:ext uri="{FF2B5EF4-FFF2-40B4-BE49-F238E27FC236}">
                <a16:creationId xmlns:a16="http://schemas.microsoft.com/office/drawing/2014/main" id="{2ECE128E-D0B9-9D9B-4306-68B2C4032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1566"/>
            <a:ext cx="3886200" cy="3311531"/>
          </a:xfrm>
          <a:prstGeom prst="rect">
            <a:avLst/>
          </a:prstGeom>
        </p:spPr>
      </p:pic>
    </p:spTree>
    <p:extLst>
      <p:ext uri="{BB962C8B-B14F-4D97-AF65-F5344CB8AC3E}">
        <p14:creationId xmlns:p14="http://schemas.microsoft.com/office/powerpoint/2010/main" val="264417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44CC22-7A68-6F86-C75E-B67A71791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419600"/>
            <a:ext cx="3200400" cy="3200400"/>
          </a:xfrm>
          <a:prstGeom prst="rect">
            <a:avLst/>
          </a:prstGeom>
        </p:spPr>
      </p:pic>
      <p:sp>
        <p:nvSpPr>
          <p:cNvPr id="8" name="TextBox 7">
            <a:extLst>
              <a:ext uri="{FF2B5EF4-FFF2-40B4-BE49-F238E27FC236}">
                <a16:creationId xmlns:a16="http://schemas.microsoft.com/office/drawing/2014/main" id="{A42BE001-416D-A259-43E1-3DB4851CBF21}"/>
              </a:ext>
            </a:extLst>
          </p:cNvPr>
          <p:cNvSpPr txBox="1"/>
          <p:nvPr/>
        </p:nvSpPr>
        <p:spPr>
          <a:xfrm>
            <a:off x="228600" y="152400"/>
            <a:ext cx="5715000" cy="7134261"/>
          </a:xfrm>
          <a:prstGeom prst="rect">
            <a:avLst/>
          </a:prstGeom>
          <a:noFill/>
        </p:spPr>
        <p:txBody>
          <a:bodyPr wrap="square" rtlCol="0">
            <a:sp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Push Buttons: </a:t>
            </a: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Relay circuit:</a:t>
            </a:r>
            <a:r>
              <a:rPr lang="en-US" sz="1600" dirty="0">
                <a:latin typeface="Times New Roman" panose="02020603050405020304" pitchFamily="18" charset="0"/>
                <a:cs typeface="Times New Roman" panose="02020603050405020304" pitchFamily="18" charset="0"/>
              </a:rPr>
              <a:t> Controls the DC motor. Also speed of motor can be controlled by providing appropriate signal at the “IN” pin. By using two relay circuit, we can revolve the DC motor in both directions as clockwise and anticlockwise</a:t>
            </a: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Drives the lift car up and down the shaft.</a:t>
            </a:r>
          </a:p>
          <a:p>
            <a:pPr marL="400045" lvl="1" algn="just">
              <a:lnSpc>
                <a:spcPct val="150000"/>
              </a:lnSpc>
              <a:defRPr/>
            </a:pPr>
            <a:r>
              <a:rPr lang="en-US" sz="1600" dirty="0">
                <a:solidFill>
                  <a:srgbClr val="000000"/>
                </a:solidFill>
                <a:latin typeface="Times New Roman" panose="02020603050405020304" pitchFamily="18" charset="0"/>
                <a:cs typeface="Times New Roman" panose="02020603050405020304" pitchFamily="18" charset="0"/>
              </a:rPr>
              <a:t>This DC Motor 10RPM 12Volts can be used in all-terrain robots and a variety of robotic applications. These motors have a 3 mm threaded drill hole in the middle of the shaft thus making it simple to connect it to the wheels or any other mechanical assembly.</a:t>
            </a:r>
          </a:p>
          <a:p>
            <a:endParaRPr lang="en-IN" sz="1600" dirty="0"/>
          </a:p>
        </p:txBody>
      </p:sp>
      <p:pic>
        <p:nvPicPr>
          <p:cNvPr id="2" name="Picture 1">
            <a:extLst>
              <a:ext uri="{FF2B5EF4-FFF2-40B4-BE49-F238E27FC236}">
                <a16:creationId xmlns:a16="http://schemas.microsoft.com/office/drawing/2014/main" id="{6B54BE5D-A11A-3FD7-126F-F4D247339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1905000"/>
            <a:ext cx="3067051" cy="2887952"/>
          </a:xfrm>
          <a:prstGeom prst="rect">
            <a:avLst/>
          </a:prstGeom>
        </p:spPr>
      </p:pic>
      <p:pic>
        <p:nvPicPr>
          <p:cNvPr id="4" name="Picture 3">
            <a:extLst>
              <a:ext uri="{FF2B5EF4-FFF2-40B4-BE49-F238E27FC236}">
                <a16:creationId xmlns:a16="http://schemas.microsoft.com/office/drawing/2014/main" id="{701F8D7A-97B2-1D09-23C4-FE3264E48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81000"/>
            <a:ext cx="1245194" cy="1245194"/>
          </a:xfrm>
          <a:prstGeom prst="rect">
            <a:avLst/>
          </a:prstGeom>
        </p:spPr>
      </p:pic>
    </p:spTree>
    <p:extLst>
      <p:ext uri="{BB962C8B-B14F-4D97-AF65-F5344CB8AC3E}">
        <p14:creationId xmlns:p14="http://schemas.microsoft.com/office/powerpoint/2010/main" val="2090210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93B0E-16F3-3E39-DF25-7053E4964898}"/>
              </a:ext>
            </a:extLst>
          </p:cNvPr>
          <p:cNvSpPr>
            <a:spLocks noGrp="1"/>
          </p:cNvSpPr>
          <p:nvPr>
            <p:ph idx="1"/>
          </p:nvPr>
        </p:nvSpPr>
        <p:spPr>
          <a:xfrm>
            <a:off x="228600" y="0"/>
            <a:ext cx="4191000" cy="6477000"/>
          </a:xfrm>
        </p:spPr>
        <p:txBody>
          <a:bodyPr/>
          <a:lstStyle/>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IR sensor:</a:t>
            </a:r>
            <a:r>
              <a:rPr lang="en-US" sz="1600" dirty="0">
                <a:solidFill>
                  <a:srgbClr val="000000"/>
                </a:solidFill>
                <a:latin typeface="Times New Roman" panose="02020603050405020304" pitchFamily="18" charset="0"/>
                <a:cs typeface="Times New Roman" panose="02020603050405020304" pitchFamily="18" charset="0"/>
              </a:rPr>
              <a:t> Detects the floor number from which lift has passed. </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Lift weight (load sensor):</a:t>
            </a:r>
            <a:r>
              <a:rPr lang="en-US" sz="1600" dirty="0">
                <a:solidFill>
                  <a:srgbClr val="000000"/>
                </a:solidFill>
                <a:latin typeface="Times New Roman" panose="02020603050405020304" pitchFamily="18" charset="0"/>
                <a:cs typeface="Times New Roman" panose="02020603050405020304" pitchFamily="18" charset="0"/>
              </a:rPr>
              <a:t> Monitors the weight of the lift car and prevents it from being overloaded.</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Flame sensor:</a:t>
            </a:r>
            <a:r>
              <a:rPr lang="en-US" sz="1600" dirty="0">
                <a:solidFill>
                  <a:srgbClr val="000000"/>
                </a:solidFill>
                <a:latin typeface="Times New Roman" panose="02020603050405020304" pitchFamily="18" charset="0"/>
                <a:cs typeface="Times New Roman" panose="02020603050405020304" pitchFamily="18" charset="0"/>
              </a:rPr>
              <a:t> Detects fires in the lift.</a:t>
            </a:r>
          </a:p>
        </p:txBody>
      </p:sp>
      <p:pic>
        <p:nvPicPr>
          <p:cNvPr id="4" name="Picture 3">
            <a:extLst>
              <a:ext uri="{FF2B5EF4-FFF2-40B4-BE49-F238E27FC236}">
                <a16:creationId xmlns:a16="http://schemas.microsoft.com/office/drawing/2014/main" id="{0D83B07C-1DBB-1C75-FB35-C1C88CD91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04327" y="-1828800"/>
            <a:ext cx="4763165" cy="4763165"/>
          </a:xfrm>
          <a:prstGeom prst="rect">
            <a:avLst/>
          </a:prstGeom>
        </p:spPr>
      </p:pic>
      <p:pic>
        <p:nvPicPr>
          <p:cNvPr id="6" name="Picture 5">
            <a:extLst>
              <a:ext uri="{FF2B5EF4-FFF2-40B4-BE49-F238E27FC236}">
                <a16:creationId xmlns:a16="http://schemas.microsoft.com/office/drawing/2014/main" id="{7438482E-C6C8-1FD3-F63B-28D9E4EFA4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2" y="1752600"/>
            <a:ext cx="4114800" cy="3352800"/>
          </a:xfrm>
          <a:prstGeom prst="rect">
            <a:avLst/>
          </a:prstGeom>
        </p:spPr>
      </p:pic>
      <p:pic>
        <p:nvPicPr>
          <p:cNvPr id="10" name="Picture 9">
            <a:extLst>
              <a:ext uri="{FF2B5EF4-FFF2-40B4-BE49-F238E27FC236}">
                <a16:creationId xmlns:a16="http://schemas.microsoft.com/office/drawing/2014/main" id="{0D5B2C3C-C333-CB6A-85F4-7DF3DB0C5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46324">
            <a:off x="4073845" y="3960209"/>
            <a:ext cx="4599514" cy="4599514"/>
          </a:xfrm>
          <a:prstGeom prst="rect">
            <a:avLst/>
          </a:prstGeom>
        </p:spPr>
      </p:pic>
    </p:spTree>
    <p:extLst>
      <p:ext uri="{BB962C8B-B14F-4D97-AF65-F5344CB8AC3E}">
        <p14:creationId xmlns:p14="http://schemas.microsoft.com/office/powerpoint/2010/main" val="4227706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EAF276-83CF-1B7A-508E-7AD7DA307BA5}"/>
              </a:ext>
            </a:extLst>
          </p:cNvPr>
          <p:cNvSpPr txBox="1"/>
          <p:nvPr/>
        </p:nvSpPr>
        <p:spPr>
          <a:xfrm>
            <a:off x="381000" y="0"/>
            <a:ext cx="8382000" cy="6966907"/>
          </a:xfrm>
          <a:prstGeom prst="rect">
            <a:avLst/>
          </a:prstGeom>
          <a:noFill/>
        </p:spPr>
        <p:txBody>
          <a:bodyPr wrap="square" rtlCol="0">
            <a:spAutoFit/>
          </a:bodyPr>
          <a:lstStyle/>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Temp sensor (for motor): </a:t>
            </a:r>
            <a:r>
              <a:rPr lang="en-US" sz="1600" dirty="0">
                <a:solidFill>
                  <a:srgbClr val="000000"/>
                </a:solidFill>
                <a:latin typeface="Times New Roman" panose="02020603050405020304" pitchFamily="18" charset="0"/>
                <a:cs typeface="Times New Roman" panose="02020603050405020304" pitchFamily="18" charset="0"/>
              </a:rPr>
              <a:t>Monitors the temperature of the lift motor and prevents it from overheating.</a:t>
            </a: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Wi-Fi module:</a:t>
            </a:r>
            <a:r>
              <a:rPr lang="en-US" sz="1600" dirty="0">
                <a:solidFill>
                  <a:srgbClr val="000000"/>
                </a:solidFill>
                <a:latin typeface="Times New Roman" panose="02020603050405020304" pitchFamily="18" charset="0"/>
                <a:cs typeface="Times New Roman" panose="02020603050405020304" pitchFamily="18" charset="0"/>
              </a:rPr>
              <a:t> Connects the system to the internet. The ESP8266 is a low-cost Wi-Fi chip that enables microcontrollers to connect to 2.4 GHz Wi-Fi. It's mostly used for developing IoT (Internet of Things) embedded applications.</a:t>
            </a: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dirty="0">
                <a:solidFill>
                  <a:srgbClr val="000000"/>
                </a:solidFill>
                <a:latin typeface="Times New Roman" panose="02020603050405020304" pitchFamily="18" charset="0"/>
                <a:cs typeface="Times New Roman" panose="02020603050405020304" pitchFamily="18" charset="0"/>
              </a:rPr>
              <a:t>Internet: Allows the system to be monitored and controlled remotely.</a:t>
            </a:r>
          </a:p>
          <a:p>
            <a:pPr marL="342897" indent="-342897" algn="just" defTabSz="914388" fontAlgn="base">
              <a:lnSpc>
                <a:spcPct val="150000"/>
              </a:lnSpc>
              <a:spcBef>
                <a:spcPct val="20000"/>
              </a:spcBef>
              <a:spcAft>
                <a:spcPct val="0"/>
              </a:spcAft>
              <a:buFontTx/>
              <a:buChar char="•"/>
              <a:defRPr/>
            </a:pPr>
            <a:r>
              <a:rPr lang="en-US" sz="1600" dirty="0">
                <a:solidFill>
                  <a:srgbClr val="000000"/>
                </a:solidFill>
                <a:latin typeface="Times New Roman" panose="02020603050405020304" pitchFamily="18" charset="0"/>
                <a:cs typeface="Times New Roman" panose="02020603050405020304" pitchFamily="18" charset="0"/>
              </a:rPr>
              <a:t>Web page: Provides a user interface for monitoring the system remotely</a:t>
            </a:r>
          </a:p>
        </p:txBody>
      </p:sp>
      <p:pic>
        <p:nvPicPr>
          <p:cNvPr id="9" name="Picture 8">
            <a:extLst>
              <a:ext uri="{FF2B5EF4-FFF2-40B4-BE49-F238E27FC236}">
                <a16:creationId xmlns:a16="http://schemas.microsoft.com/office/drawing/2014/main" id="{1F62A5DF-9264-4C09-43C5-8E20ACCB7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027" y="1981200"/>
            <a:ext cx="4762500" cy="4762500"/>
          </a:xfrm>
          <a:prstGeom prst="rect">
            <a:avLst/>
          </a:prstGeom>
        </p:spPr>
      </p:pic>
      <p:pic>
        <p:nvPicPr>
          <p:cNvPr id="3" name="Picture 2">
            <a:extLst>
              <a:ext uri="{FF2B5EF4-FFF2-40B4-BE49-F238E27FC236}">
                <a16:creationId xmlns:a16="http://schemas.microsoft.com/office/drawing/2014/main" id="{F4C8FC57-1DC2-4E4A-B859-8E3FAE3A6B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1016">
            <a:off x="4007165" y="-412435"/>
            <a:ext cx="3429000" cy="3429000"/>
          </a:xfrm>
          <a:prstGeom prst="rect">
            <a:avLst/>
          </a:prstGeom>
        </p:spPr>
      </p:pic>
    </p:spTree>
    <p:extLst>
      <p:ext uri="{BB962C8B-B14F-4D97-AF65-F5344CB8AC3E}">
        <p14:creationId xmlns:p14="http://schemas.microsoft.com/office/powerpoint/2010/main" val="415551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1143000"/>
            <a:ext cx="6553200" cy="5105400"/>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Explanation of Block Diagram  </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755422"/>
          </a:xfrm>
          <a:prstGeom prst="rect">
            <a:avLst/>
          </a:prstGeom>
          <a:noFill/>
        </p:spPr>
        <p:txBody>
          <a:bodyPr wrap="square" rtlCol="0">
            <a:spAutoFit/>
          </a:bodyPr>
          <a:lstStyle/>
          <a:p>
            <a:pPr marL="285748" indent="-285748">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Multi output DC power supply</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Buzzer</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Relay circuit</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Wi-Fi module ESP 8266</a:t>
            </a:r>
          </a:p>
          <a:p>
            <a:pPr lvl="1"/>
            <a:endParaRPr lang="en-IN" sz="1600" dirty="0">
              <a:latin typeface="Times New Roman" panose="02020603050405020304" pitchFamily="18" charset="0"/>
              <a:cs typeface="Times New Roman" panose="02020603050405020304" pitchFamily="18" charset="0"/>
            </a:endParaRPr>
          </a:p>
          <a:p>
            <a:pPr marL="285748" indent="-285748">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Web page</a:t>
            </a:r>
            <a:r>
              <a:rPr lang="en-US" altLang="en-IN" sz="1600" dirty="0">
                <a:latin typeface="Times New Roman" panose="02020603050405020304" pitchFamily="18" charset="0"/>
                <a:cs typeface="Times New Roman" panose="02020603050405020304" pitchFamily="18" charset="0"/>
              </a:rPr>
              <a:t> (using Html, CSS, JS)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sp>
        <p:nvSpPr>
          <p:cNvPr id="8" name="Flowchart: Terminator 7">
            <a:extLst>
              <a:ext uri="{FF2B5EF4-FFF2-40B4-BE49-F238E27FC236}">
                <a16:creationId xmlns:a16="http://schemas.microsoft.com/office/drawing/2014/main" id="{6D545735-B1C3-28CE-2AB2-6A490A5B2465}"/>
              </a:ext>
            </a:extLst>
          </p:cNvPr>
          <p:cNvSpPr/>
          <p:nvPr/>
        </p:nvSpPr>
        <p:spPr>
          <a:xfrm>
            <a:off x="3680833" y="150019"/>
            <a:ext cx="1981197" cy="217831"/>
          </a:xfrm>
          <a:prstGeom prst="flowChartTerminator">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914388" fontAlgn="base">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Initialize the system</a:t>
            </a:r>
            <a:endParaRPr lang="en-IN" sz="1200" dirty="0">
              <a:ln w="3175">
                <a:solidFill>
                  <a:schemeClr val="tx1"/>
                </a:solidFill>
              </a:ln>
            </a:endParaRPr>
          </a:p>
        </p:txBody>
      </p:sp>
      <p:sp>
        <p:nvSpPr>
          <p:cNvPr id="9" name="Rectangle 8">
            <a:extLst>
              <a:ext uri="{FF2B5EF4-FFF2-40B4-BE49-F238E27FC236}">
                <a16:creationId xmlns:a16="http://schemas.microsoft.com/office/drawing/2014/main" id="{57C0C00D-4FDF-7141-E5DE-11BE6999FA54}"/>
              </a:ext>
            </a:extLst>
          </p:cNvPr>
          <p:cNvSpPr/>
          <p:nvPr/>
        </p:nvSpPr>
        <p:spPr>
          <a:xfrm>
            <a:off x="3124200" y="533404"/>
            <a:ext cx="3124200" cy="4222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fontAlgn="base">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Lift arrives the floor where it detects human presence in front of lift door</a:t>
            </a:r>
          </a:p>
        </p:txBody>
      </p:sp>
      <p:cxnSp>
        <p:nvCxnSpPr>
          <p:cNvPr id="11" name="Straight Arrow Connector 10">
            <a:extLst>
              <a:ext uri="{FF2B5EF4-FFF2-40B4-BE49-F238E27FC236}">
                <a16:creationId xmlns:a16="http://schemas.microsoft.com/office/drawing/2014/main" id="{9DEB0A0D-F9F2-F616-8778-C82392ADCEF7}"/>
              </a:ext>
            </a:extLst>
          </p:cNvPr>
          <p:cNvCxnSpPr>
            <a:cxnSpLocks/>
          </p:cNvCxnSpPr>
          <p:nvPr/>
        </p:nvCxnSpPr>
        <p:spPr>
          <a:xfrm>
            <a:off x="4692073" y="370619"/>
            <a:ext cx="0"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D05046B-9522-254C-2D81-A4050CA7345A}"/>
              </a:ext>
            </a:extLst>
          </p:cNvPr>
          <p:cNvSpPr/>
          <p:nvPr/>
        </p:nvSpPr>
        <p:spPr>
          <a:xfrm>
            <a:off x="3158498" y="1095155"/>
            <a:ext cx="3318505"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defTabSz="914388" fontAlgn="base">
              <a:lnSpc>
                <a:spcPct val="150000"/>
              </a:lnSpc>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Wait till passenger enters into lift with some delay</a:t>
            </a:r>
          </a:p>
        </p:txBody>
      </p:sp>
      <p:cxnSp>
        <p:nvCxnSpPr>
          <p:cNvPr id="13" name="Straight Arrow Connector 12">
            <a:extLst>
              <a:ext uri="{FF2B5EF4-FFF2-40B4-BE49-F238E27FC236}">
                <a16:creationId xmlns:a16="http://schemas.microsoft.com/office/drawing/2014/main" id="{3978C683-3601-AC87-090F-106C6E1021DA}"/>
              </a:ext>
            </a:extLst>
          </p:cNvPr>
          <p:cNvCxnSpPr>
            <a:cxnSpLocks/>
          </p:cNvCxnSpPr>
          <p:nvPr/>
        </p:nvCxnSpPr>
        <p:spPr>
          <a:xfrm>
            <a:off x="4681683" y="955676"/>
            <a:ext cx="0" cy="135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228927A-9D78-7956-BEC3-FF483267FF6B}"/>
              </a:ext>
            </a:extLst>
          </p:cNvPr>
          <p:cNvSpPr/>
          <p:nvPr/>
        </p:nvSpPr>
        <p:spPr>
          <a:xfrm>
            <a:off x="3568954" y="1559163"/>
            <a:ext cx="2207468"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IN" sz="1200" dirty="0">
                <a:solidFill>
                  <a:schemeClr val="tx1"/>
                </a:solidFill>
                <a:latin typeface="Times New Roman" panose="02020603050405020304" pitchFamily="18" charset="0"/>
                <a:cs typeface="Times New Roman" panose="02020603050405020304" pitchFamily="18" charset="0"/>
              </a:rPr>
              <a:t>Voice recognition module listens command from passenger</a:t>
            </a:r>
          </a:p>
        </p:txBody>
      </p:sp>
      <p:cxnSp>
        <p:nvCxnSpPr>
          <p:cNvPr id="15" name="Straight Arrow Connector 14">
            <a:extLst>
              <a:ext uri="{FF2B5EF4-FFF2-40B4-BE49-F238E27FC236}">
                <a16:creationId xmlns:a16="http://schemas.microsoft.com/office/drawing/2014/main" id="{C4B6224F-8561-4622-1D16-7E6A181B061F}"/>
              </a:ext>
            </a:extLst>
          </p:cNvPr>
          <p:cNvCxnSpPr>
            <a:cxnSpLocks/>
          </p:cNvCxnSpPr>
          <p:nvPr/>
        </p:nvCxnSpPr>
        <p:spPr>
          <a:xfrm>
            <a:off x="4694267" y="1399957"/>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070BC1-7E91-47E1-6742-A6D0140C3850}"/>
              </a:ext>
            </a:extLst>
          </p:cNvPr>
          <p:cNvSpPr/>
          <p:nvPr/>
        </p:nvSpPr>
        <p:spPr>
          <a:xfrm>
            <a:off x="3796726" y="2030791"/>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Return command number to microcontroller</a:t>
            </a:r>
          </a:p>
        </p:txBody>
      </p:sp>
      <p:cxnSp>
        <p:nvCxnSpPr>
          <p:cNvPr id="21" name="Straight Arrow Connector 20">
            <a:extLst>
              <a:ext uri="{FF2B5EF4-FFF2-40B4-BE49-F238E27FC236}">
                <a16:creationId xmlns:a16="http://schemas.microsoft.com/office/drawing/2014/main" id="{474B4CCD-1ECC-002C-A40D-12010BD0D3B1}"/>
              </a:ext>
            </a:extLst>
          </p:cNvPr>
          <p:cNvCxnSpPr>
            <a:cxnSpLocks/>
          </p:cNvCxnSpPr>
          <p:nvPr/>
        </p:nvCxnSpPr>
        <p:spPr>
          <a:xfrm>
            <a:off x="4694267" y="1867774"/>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CA13EF-C6F7-DEFD-6F6A-4ED3E7FD79FB}"/>
              </a:ext>
            </a:extLst>
          </p:cNvPr>
          <p:cNvSpPr/>
          <p:nvPr/>
        </p:nvSpPr>
        <p:spPr>
          <a:xfrm>
            <a:off x="3821314" y="5038431"/>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Play audio as “reached at floor x”</a:t>
            </a:r>
          </a:p>
        </p:txBody>
      </p:sp>
      <p:cxnSp>
        <p:nvCxnSpPr>
          <p:cNvPr id="23" name="Straight Arrow Connector 22">
            <a:extLst>
              <a:ext uri="{FF2B5EF4-FFF2-40B4-BE49-F238E27FC236}">
                <a16:creationId xmlns:a16="http://schemas.microsoft.com/office/drawing/2014/main" id="{A95A53E9-7F23-AB22-9FCA-B41FEC765B5F}"/>
              </a:ext>
            </a:extLst>
          </p:cNvPr>
          <p:cNvCxnSpPr>
            <a:cxnSpLocks/>
          </p:cNvCxnSpPr>
          <p:nvPr/>
        </p:nvCxnSpPr>
        <p:spPr>
          <a:xfrm>
            <a:off x="4638729" y="5343232"/>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6DBC0F8-3EEF-710D-0749-3B1627E97214}"/>
              </a:ext>
            </a:extLst>
          </p:cNvPr>
          <p:cNvSpPr/>
          <p:nvPr/>
        </p:nvSpPr>
        <p:spPr>
          <a:xfrm>
            <a:off x="3552133" y="4171856"/>
            <a:ext cx="2401801"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Rotate motor in respective direction</a:t>
            </a:r>
          </a:p>
        </p:txBody>
      </p:sp>
      <p:cxnSp>
        <p:nvCxnSpPr>
          <p:cNvPr id="25" name="Straight Arrow Connector 24">
            <a:extLst>
              <a:ext uri="{FF2B5EF4-FFF2-40B4-BE49-F238E27FC236}">
                <a16:creationId xmlns:a16="http://schemas.microsoft.com/office/drawing/2014/main" id="{9F91254F-98DE-C86F-A2F1-9C5B1D52B78B}"/>
              </a:ext>
            </a:extLst>
          </p:cNvPr>
          <p:cNvCxnSpPr>
            <a:cxnSpLocks/>
          </p:cNvCxnSpPr>
          <p:nvPr/>
        </p:nvCxnSpPr>
        <p:spPr>
          <a:xfrm>
            <a:off x="4684107" y="2824646"/>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63033-0D8A-A515-2FFD-5CF82149DB2A}"/>
              </a:ext>
            </a:extLst>
          </p:cNvPr>
          <p:cNvSpPr/>
          <p:nvPr/>
        </p:nvSpPr>
        <p:spPr>
          <a:xfrm>
            <a:off x="3786471" y="4559995"/>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Stop the motor</a:t>
            </a:r>
          </a:p>
        </p:txBody>
      </p:sp>
      <p:cxnSp>
        <p:nvCxnSpPr>
          <p:cNvPr id="27" name="Straight Arrow Connector 26">
            <a:extLst>
              <a:ext uri="{FF2B5EF4-FFF2-40B4-BE49-F238E27FC236}">
                <a16:creationId xmlns:a16="http://schemas.microsoft.com/office/drawing/2014/main" id="{3C33A20A-4334-C8E8-BD55-61E6050DC0F0}"/>
              </a:ext>
            </a:extLst>
          </p:cNvPr>
          <p:cNvCxnSpPr>
            <a:cxnSpLocks/>
          </p:cNvCxnSpPr>
          <p:nvPr/>
        </p:nvCxnSpPr>
        <p:spPr>
          <a:xfrm>
            <a:off x="4647503" y="4864797"/>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BC4B382-484E-9E52-C6E8-C603F3C81AC6}"/>
              </a:ext>
            </a:extLst>
          </p:cNvPr>
          <p:cNvSpPr/>
          <p:nvPr/>
        </p:nvSpPr>
        <p:spPr>
          <a:xfrm>
            <a:off x="3705896" y="5509795"/>
            <a:ext cx="2000757"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Wait till passenger leaves lift</a:t>
            </a:r>
          </a:p>
        </p:txBody>
      </p:sp>
      <p:sp>
        <p:nvSpPr>
          <p:cNvPr id="30" name="Rectangle 29">
            <a:extLst>
              <a:ext uri="{FF2B5EF4-FFF2-40B4-BE49-F238E27FC236}">
                <a16:creationId xmlns:a16="http://schemas.microsoft.com/office/drawing/2014/main" id="{ABD1632E-05D8-3D2D-DB01-7D87D5583F51}"/>
              </a:ext>
            </a:extLst>
          </p:cNvPr>
          <p:cNvSpPr/>
          <p:nvPr/>
        </p:nvSpPr>
        <p:spPr>
          <a:xfrm>
            <a:off x="3329818" y="2503919"/>
            <a:ext cx="2721819" cy="32603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Microcontroller sends instruction to relay driver according to command number</a:t>
            </a:r>
          </a:p>
        </p:txBody>
      </p:sp>
      <p:cxnSp>
        <p:nvCxnSpPr>
          <p:cNvPr id="31" name="Straight Arrow Connector 30">
            <a:extLst>
              <a:ext uri="{FF2B5EF4-FFF2-40B4-BE49-F238E27FC236}">
                <a16:creationId xmlns:a16="http://schemas.microsoft.com/office/drawing/2014/main" id="{8FF276E2-3C8A-72AE-A0FF-A81794A9AFAD}"/>
              </a:ext>
            </a:extLst>
          </p:cNvPr>
          <p:cNvCxnSpPr>
            <a:cxnSpLocks/>
          </p:cNvCxnSpPr>
          <p:nvPr/>
        </p:nvCxnSpPr>
        <p:spPr>
          <a:xfrm>
            <a:off x="4681683" y="2335592"/>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46703F-20B8-1196-9F16-F13F53905DE3}"/>
              </a:ext>
            </a:extLst>
          </p:cNvPr>
          <p:cNvCxnSpPr>
            <a:cxnSpLocks/>
          </p:cNvCxnSpPr>
          <p:nvPr/>
        </p:nvCxnSpPr>
        <p:spPr>
          <a:xfrm flipH="1">
            <a:off x="4686611" y="3957878"/>
            <a:ext cx="4735" cy="209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D37793E-FA5A-1E8D-B325-D00A6384D024}"/>
              </a:ext>
            </a:extLst>
          </p:cNvPr>
          <p:cNvSpPr txBox="1"/>
          <p:nvPr/>
        </p:nvSpPr>
        <p:spPr>
          <a:xfrm>
            <a:off x="4660911" y="3892494"/>
            <a:ext cx="402674"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true</a:t>
            </a:r>
          </a:p>
        </p:txBody>
      </p:sp>
      <p:cxnSp>
        <p:nvCxnSpPr>
          <p:cNvPr id="52" name="Connector: Elbow 51">
            <a:extLst>
              <a:ext uri="{FF2B5EF4-FFF2-40B4-BE49-F238E27FC236}">
                <a16:creationId xmlns:a16="http://schemas.microsoft.com/office/drawing/2014/main" id="{33FF57E5-F994-D51F-7820-8A0621D80C98}"/>
              </a:ext>
            </a:extLst>
          </p:cNvPr>
          <p:cNvCxnSpPr>
            <a:cxnSpLocks/>
            <a:stCxn id="24" idx="1"/>
            <a:endCxn id="81" idx="1"/>
          </p:cNvCxnSpPr>
          <p:nvPr/>
        </p:nvCxnSpPr>
        <p:spPr>
          <a:xfrm rot="10800000">
            <a:off x="3427530" y="3474573"/>
            <a:ext cx="124603" cy="849689"/>
          </a:xfrm>
          <a:prstGeom prst="bentConnector3">
            <a:avLst>
              <a:gd name="adj1" fmla="val 2834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A5572B2B-2DD7-DB3D-AAFD-5552B16E7FC8}"/>
              </a:ext>
            </a:extLst>
          </p:cNvPr>
          <p:cNvCxnSpPr>
            <a:cxnSpLocks/>
            <a:stCxn id="81" idx="3"/>
            <a:endCxn id="26" idx="3"/>
          </p:cNvCxnSpPr>
          <p:nvPr/>
        </p:nvCxnSpPr>
        <p:spPr>
          <a:xfrm flipH="1">
            <a:off x="5556388" y="3474569"/>
            <a:ext cx="397543" cy="1237828"/>
          </a:xfrm>
          <a:prstGeom prst="bentConnector3">
            <a:avLst>
              <a:gd name="adj1" fmla="val -5750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218A96C-CE46-9972-8275-F9DCD4BAAC93}"/>
              </a:ext>
            </a:extLst>
          </p:cNvPr>
          <p:cNvSpPr txBox="1"/>
          <p:nvPr/>
        </p:nvSpPr>
        <p:spPr>
          <a:xfrm>
            <a:off x="6110345" y="4059194"/>
            <a:ext cx="449162"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false</a:t>
            </a:r>
          </a:p>
        </p:txBody>
      </p:sp>
      <p:sp>
        <p:nvSpPr>
          <p:cNvPr id="81" name="Flowchart: Decision 80">
            <a:extLst>
              <a:ext uri="{FF2B5EF4-FFF2-40B4-BE49-F238E27FC236}">
                <a16:creationId xmlns:a16="http://schemas.microsoft.com/office/drawing/2014/main" id="{1247D520-650E-468D-F02B-8FFF5FFDD458}"/>
              </a:ext>
            </a:extLst>
          </p:cNvPr>
          <p:cNvSpPr/>
          <p:nvPr/>
        </p:nvSpPr>
        <p:spPr>
          <a:xfrm>
            <a:off x="3427526" y="2988419"/>
            <a:ext cx="2526404" cy="972303"/>
          </a:xfrm>
          <a:prstGeom prst="flowChartDecisio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While current_floor_no != desired_floor_no</a:t>
            </a:r>
          </a:p>
          <a:p>
            <a:pPr algn="ctr"/>
            <a:endParaRPr lang="en-IN" sz="1200" dirty="0">
              <a:latin typeface="Times New Roman" panose="02020603050405020304" pitchFamily="18" charset="0"/>
              <a:cs typeface="Times New Roman" panose="02020603050405020304" pitchFamily="18" charset="0"/>
            </a:endParaRPr>
          </a:p>
        </p:txBody>
      </p:sp>
      <p:cxnSp>
        <p:nvCxnSpPr>
          <p:cNvPr id="87" name="Straight Arrow Connector 86">
            <a:extLst>
              <a:ext uri="{FF2B5EF4-FFF2-40B4-BE49-F238E27FC236}">
                <a16:creationId xmlns:a16="http://schemas.microsoft.com/office/drawing/2014/main" id="{1011CE89-BDCE-AF5F-EFF9-09A99AB3452A}"/>
              </a:ext>
            </a:extLst>
          </p:cNvPr>
          <p:cNvCxnSpPr>
            <a:cxnSpLocks/>
          </p:cNvCxnSpPr>
          <p:nvPr/>
        </p:nvCxnSpPr>
        <p:spPr>
          <a:xfrm>
            <a:off x="4638729" y="5805978"/>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E725174-2329-6D54-E9E7-D7658D506E1D}"/>
              </a:ext>
            </a:extLst>
          </p:cNvPr>
          <p:cNvSpPr/>
          <p:nvPr/>
        </p:nvSpPr>
        <p:spPr>
          <a:xfrm>
            <a:off x="3481310" y="5960380"/>
            <a:ext cx="2314843"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Send all parameters to web server</a:t>
            </a:r>
          </a:p>
        </p:txBody>
      </p:sp>
      <p:cxnSp>
        <p:nvCxnSpPr>
          <p:cNvPr id="90" name="Connector: Elbow 89">
            <a:extLst>
              <a:ext uri="{FF2B5EF4-FFF2-40B4-BE49-F238E27FC236}">
                <a16:creationId xmlns:a16="http://schemas.microsoft.com/office/drawing/2014/main" id="{2DFD33A7-E3CB-F472-A25A-C52599EFCE75}"/>
              </a:ext>
            </a:extLst>
          </p:cNvPr>
          <p:cNvCxnSpPr>
            <a:cxnSpLocks/>
            <a:stCxn id="88" idx="3"/>
            <a:endCxn id="9" idx="3"/>
          </p:cNvCxnSpPr>
          <p:nvPr/>
        </p:nvCxnSpPr>
        <p:spPr>
          <a:xfrm flipV="1">
            <a:off x="5796152" y="744538"/>
            <a:ext cx="452251" cy="5368243"/>
          </a:xfrm>
          <a:prstGeom prst="bentConnector3">
            <a:avLst>
              <a:gd name="adj1" fmla="val 3729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74F5A1E-7BC1-181F-1AD4-61F9AD65D254}"/>
              </a:ext>
            </a:extLst>
          </p:cNvPr>
          <p:cNvSpPr txBox="1"/>
          <p:nvPr/>
        </p:nvSpPr>
        <p:spPr>
          <a:xfrm>
            <a:off x="7420461" y="2437590"/>
            <a:ext cx="967595"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Repeat till system is turned off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rmAutofit fontScale="90000"/>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23091" y="152400"/>
            <a:ext cx="9144000" cy="5662019"/>
          </a:xfrm>
        </p:spPr>
        <p:txBody>
          <a:bodyPr>
            <a:noAutofit/>
          </a:bodyPr>
          <a:lstStyle/>
          <a:p>
            <a:pPr marL="342897" indent="-342897" algn="just">
              <a:buFont typeface="Wingdings" panose="05000000000000000000" pitchFamily="2" charset="2"/>
              <a:buChar char="Ø"/>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Initialize the system.</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 enters into lift.</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Listen for a voice command from the user.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Monitor the current floor number using the IR sensor.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web server in real-time for monitoring purpose.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Repeat steps 2-8 until the system is shut down.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897" indent="-342897"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897" indent="-342897"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897" indent="-342897">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19" marR="166368" indent="-285748"/>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19" marR="166368" indent="-285748">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19" marR="166368" indent="-285748">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19" marR="166368" indent="-285748">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19" marR="166368" indent="-285748">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48" indent="-285748"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48" indent="-285748"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48" indent="-285748"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48" indent="-285748"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web server for accessing it over internet.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792">
              <a:lnSpc>
                <a:spcPct val="150000"/>
              </a:lnSpc>
              <a:spcBef>
                <a:spcPts val="751"/>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2264081"/>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webpage and sending </a:t>
            </a:r>
          </a:p>
          <a:p>
            <a:pPr algn="just">
              <a:lnSpc>
                <a:spcPct val="150000"/>
              </a:lnSpc>
            </a:pPr>
            <a:r>
              <a:rPr lang="en-US" sz="1600" dirty="0">
                <a:latin typeface="Times New Roman" panose="02020603050405020304" pitchFamily="18" charset="0"/>
                <a:cs typeface="Times New Roman" panose="02020603050405020304" pitchFamily="18" charset="0"/>
              </a:rPr>
              <a:t>    emergency alert on respective webpage.</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8903120"/>
              </p:ext>
            </p:extLst>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63666220"/>
              </p:ext>
            </p:extLst>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86C3B4-6875-D54E-96A1-AD1708B3F48B}"/>
              </a:ext>
            </a:extLst>
          </p:cNvPr>
          <p:cNvGraphicFramePr>
            <a:graphicFrameLocks noGrp="1"/>
          </p:cNvGraphicFramePr>
          <p:nvPr>
            <p:extLst>
              <p:ext uri="{D42A27DB-BD31-4B8C-83A1-F6EECF244321}">
                <p14:modId xmlns:p14="http://schemas.microsoft.com/office/powerpoint/2010/main" val="114988523"/>
              </p:ext>
            </p:extLst>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76392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131193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877</TotalTime>
  <Words>2639</Words>
  <Application>Microsoft Office PowerPoint</Application>
  <PresentationFormat>On-screen Show (4:3)</PresentationFormat>
  <Paragraphs>297</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Explanation of Block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Flow chart</vt:lpstr>
      <vt:lpstr>Detailed Algorithm</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634</cp:revision>
  <dcterms:created xsi:type="dcterms:W3CDTF">2016-01-13T12:24:00Z</dcterms:created>
  <dcterms:modified xsi:type="dcterms:W3CDTF">2023-10-02T11:59:44Z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1033-12.2.0.13215</vt:lpwstr>
  </property>
</Properties>
</file>